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85" r:id="rId3"/>
    <p:sldId id="291" r:id="rId4"/>
    <p:sldId id="296" r:id="rId5"/>
    <p:sldId id="298" r:id="rId6"/>
    <p:sldId id="299" r:id="rId7"/>
    <p:sldId id="300" r:id="rId8"/>
    <p:sldId id="301" r:id="rId9"/>
    <p:sldId id="302" r:id="rId1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228" y="12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Microservices – the short story…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next step? A successful step?</a:t>
            </a:r>
          </a:p>
          <a:p>
            <a:r>
              <a:rPr lang="da-DK" dirty="0"/>
              <a:t>W</a:t>
            </a:r>
            <a:r>
              <a:rPr lang="en-US" dirty="0" err="1"/>
              <a:t>ikipedia</a:t>
            </a:r>
            <a:r>
              <a:rPr lang="en-US" dirty="0"/>
              <a:t> (2018)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K</a:t>
            </a:r>
            <a:r>
              <a:rPr lang="en-US" dirty="0" err="1"/>
              <a:t>eywords</a:t>
            </a:r>
            <a:endParaRPr lang="en-US" dirty="0"/>
          </a:p>
          <a:p>
            <a:pPr lvl="1"/>
            <a:r>
              <a:rPr lang="da-DK" i="1" dirty="0"/>
              <a:t>L</a:t>
            </a:r>
            <a:r>
              <a:rPr lang="en-US" i="1" dirty="0" err="1"/>
              <a:t>oosely</a:t>
            </a:r>
            <a:r>
              <a:rPr lang="en-US" i="1" dirty="0"/>
              <a:t> coupled, fine-grained, lightweight protocols, autonomous teams, independent deployment and scaling, continuous delivery.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E4A08D-4BE0-4067-BF46-C09C7F358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713" y="1866900"/>
            <a:ext cx="7100887" cy="12776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9144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975A-0FE8-438E-BC44-C7B5A91B9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Definition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79E21-B306-49E1-821E-C3F0A3F09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Newman’s </a:t>
            </a:r>
            <a:r>
              <a:rPr lang="da-DK" i="1" dirty="0"/>
              <a:t>groundbreaking</a:t>
            </a:r>
            <a:r>
              <a:rPr lang="da-DK" dirty="0"/>
              <a:t> and </a:t>
            </a:r>
            <a:r>
              <a:rPr lang="da-DK" i="1" dirty="0"/>
              <a:t>highly precise </a:t>
            </a:r>
            <a:r>
              <a:rPr lang="da-DK" dirty="0"/>
              <a:t>definition.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19164-AC4A-416B-988C-3C3741BB3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1A41B-76FF-4471-B3A4-AF7568C8E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5B0D-D80A-4953-8398-3F545118F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306E3A-4645-4382-AF2F-67D9732AE5B3}"/>
              </a:ext>
            </a:extLst>
          </p:cNvPr>
          <p:cNvSpPr/>
          <p:nvPr/>
        </p:nvSpPr>
        <p:spPr>
          <a:xfrm>
            <a:off x="1485900" y="1866900"/>
            <a:ext cx="6172200" cy="1447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/>
              <a:t>Microservices are small,</a:t>
            </a:r>
            <a:br>
              <a:rPr lang="da-DK" sz="2400" dirty="0"/>
            </a:br>
            <a:r>
              <a:rPr lang="da-DK" sz="2400" dirty="0"/>
              <a:t>autonomous services that work together.</a:t>
            </a: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A334A73-5026-4247-9F85-0814C5B40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6962" y="3910662"/>
            <a:ext cx="3632475" cy="8456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474A6E6-AF12-4E84-B0A6-673D77080BFD}"/>
              </a:ext>
            </a:extLst>
          </p:cNvPr>
          <p:cNvSpPr txBox="1"/>
          <p:nvPr/>
        </p:nvSpPr>
        <p:spPr>
          <a:xfrm>
            <a:off x="7261478" y="4705623"/>
            <a:ext cx="10807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400" dirty="0"/>
              <a:t>Budd (2002)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27984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7D3DF-7339-49A7-90E7-CE4AB2209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Defining Characteristics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06385-C616-4330-B85B-22F80D840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Small, focused on doing one thing well</a:t>
            </a:r>
          </a:p>
          <a:p>
            <a:pPr lvl="1"/>
            <a:r>
              <a:rPr lang="da-DK" dirty="0"/>
              <a:t>Service boundaries are business boundaries</a:t>
            </a:r>
          </a:p>
          <a:p>
            <a:pPr lvl="1"/>
            <a:r>
              <a:rPr lang="da-DK" dirty="0"/>
              <a:t>Explicit boundaries (out-of-process communication)</a:t>
            </a:r>
          </a:p>
          <a:p>
            <a:pPr lvl="1"/>
            <a:r>
              <a:rPr lang="da-DK" i="1" dirty="0"/>
              <a:t>Small enough and no smaller</a:t>
            </a:r>
          </a:p>
          <a:p>
            <a:endParaRPr lang="da-DK" b="1" dirty="0"/>
          </a:p>
          <a:p>
            <a:r>
              <a:rPr lang="da-DK" b="1" dirty="0"/>
              <a:t>Autonomous</a:t>
            </a:r>
          </a:p>
          <a:p>
            <a:pPr lvl="1"/>
            <a:r>
              <a:rPr lang="da-DK" dirty="0"/>
              <a:t>Separate entity</a:t>
            </a:r>
          </a:p>
          <a:p>
            <a:pPr lvl="1"/>
            <a:r>
              <a:rPr lang="da-DK" dirty="0"/>
              <a:t>Communication is network calls (avoid tight coupling) (hm...)</a:t>
            </a:r>
          </a:p>
          <a:p>
            <a:pPr lvl="1"/>
            <a:r>
              <a:rPr lang="da-DK" dirty="0"/>
              <a:t>Expose API (technology-agnostic)</a:t>
            </a:r>
          </a:p>
          <a:p>
            <a:pPr lvl="1"/>
            <a:r>
              <a:rPr lang="da-DK" i="1" dirty="0"/>
              <a:t>Decoupling: can I change this service without changing any other?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CDBCA-9605-4C52-8880-2D6BB4E3E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39EC6-E479-4D37-9A20-61E0851EB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3EFEC-D1AA-486C-B5F0-39D549DCD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23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0BFF-42F3-49CA-BB74-86C2EE507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Key Benefits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41F9D-DCAA-426D-A5FF-B42156F5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Technological Heterogenity</a:t>
            </a:r>
          </a:p>
          <a:p>
            <a:pPr lvl="1"/>
            <a:r>
              <a:rPr lang="da-DK" dirty="0"/>
              <a:t>Each service may use its own technology stack</a:t>
            </a:r>
          </a:p>
          <a:p>
            <a:pPr lvl="2"/>
            <a:r>
              <a:rPr lang="da-DK" i="1" dirty="0"/>
              <a:t>Pick the right tool for each job</a:t>
            </a:r>
            <a:endParaRPr lang="da-DK" dirty="0"/>
          </a:p>
          <a:p>
            <a:pPr lvl="1"/>
            <a:r>
              <a:rPr lang="da-DK" dirty="0"/>
              <a:t>May choose data storage techology independently</a:t>
            </a:r>
          </a:p>
          <a:p>
            <a:pPr lvl="1"/>
            <a:r>
              <a:rPr lang="da-DK" dirty="0"/>
              <a:t>Quick technology adaption</a:t>
            </a:r>
          </a:p>
          <a:p>
            <a:pPr lvl="2"/>
            <a:r>
              <a:rPr lang="da-DK" dirty="0"/>
              <a:t>Lower risk by selecting new technology for given service</a:t>
            </a:r>
          </a:p>
          <a:p>
            <a:pPr lvl="2"/>
            <a:endParaRPr lang="da-DK" dirty="0"/>
          </a:p>
          <a:p>
            <a:pPr lvl="1"/>
            <a:r>
              <a:rPr lang="da-DK" i="1" dirty="0"/>
              <a:t>Counterpoint</a:t>
            </a:r>
          </a:p>
          <a:p>
            <a:pPr lvl="2"/>
            <a:r>
              <a:rPr lang="da-DK" i="1" dirty="0"/>
              <a:t>Overhead in maintaining many technologies</a:t>
            </a:r>
          </a:p>
          <a:p>
            <a:pPr lvl="2"/>
            <a:r>
              <a:rPr lang="da-DK" dirty="0"/>
              <a:t>Company ‘Technology Decisions’ may restrict that </a:t>
            </a:r>
          </a:p>
          <a:p>
            <a:pPr lvl="3"/>
            <a:r>
              <a:rPr lang="da-DK" dirty="0"/>
              <a:t>NetFlix and Twitter: Only JVM based systems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0B74B-CD94-404E-ACB4-B8A2795B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B9406-D15F-477F-84A5-BB048054F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1B406-CDFF-45D1-80D6-8A9104200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44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File:Compartments and watertight subdivision of a ship's hull (Seaman's Pocket-Book, 1943).jpg">
            <a:extLst>
              <a:ext uri="{FF2B5EF4-FFF2-40B4-BE49-F238E27FC236}">
                <a16:creationId xmlns:a16="http://schemas.microsoft.com/office/drawing/2014/main" id="{132EDDE9-9D2A-4BAA-9AA9-D502EF03C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952500"/>
            <a:ext cx="269176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3AB7B8-F496-4853-8093-D92D9DF6A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Key Benefits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6AC16-D913-441E-80A9-3A2363058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Resilience</a:t>
            </a:r>
          </a:p>
          <a:p>
            <a:pPr lvl="1"/>
            <a:r>
              <a:rPr lang="da-DK" dirty="0"/>
              <a:t>Nygard (2017) pattern: </a:t>
            </a:r>
            <a:r>
              <a:rPr lang="da-DK" b="1" dirty="0"/>
              <a:t>Bulkhead</a:t>
            </a:r>
          </a:p>
          <a:p>
            <a:pPr lvl="1"/>
            <a:r>
              <a:rPr lang="en-US" altLang="en-US" i="1" dirty="0">
                <a:latin typeface="Arial" charset="0"/>
                <a:cs typeface="Arial" charset="0"/>
              </a:rPr>
              <a:t>Bulkhead: </a:t>
            </a:r>
            <a:r>
              <a:rPr lang="en-US" altLang="en-US" dirty="0">
                <a:latin typeface="Arial" charset="0"/>
                <a:cs typeface="Arial" charset="0"/>
              </a:rPr>
              <a:t>Partitioning a system so</a:t>
            </a:r>
            <a:br>
              <a:rPr lang="en-US" altLang="en-US" dirty="0">
                <a:latin typeface="Arial" charset="0"/>
                <a:cs typeface="Arial" charset="0"/>
              </a:rPr>
            </a:br>
            <a:r>
              <a:rPr lang="en-US" altLang="en-US" dirty="0">
                <a:latin typeface="Arial" charset="0"/>
                <a:cs typeface="Arial" charset="0"/>
              </a:rPr>
              <a:t>failures in one part does not lead to system failure</a:t>
            </a:r>
            <a:r>
              <a:rPr lang="en-US" altLang="en-US" i="1" dirty="0">
                <a:latin typeface="Arial" charset="0"/>
                <a:cs typeface="Arial" charset="0"/>
              </a:rPr>
              <a:t> 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Handle failure of services and degrade functionality accordingly</a:t>
            </a:r>
          </a:p>
          <a:p>
            <a:pPr lvl="1"/>
            <a:endParaRPr lang="da-DK" dirty="0"/>
          </a:p>
          <a:p>
            <a:pPr lvl="1"/>
            <a:r>
              <a:rPr lang="da-DK" i="1" dirty="0"/>
              <a:t>Counterpoint</a:t>
            </a:r>
          </a:p>
          <a:p>
            <a:pPr lvl="2"/>
            <a:r>
              <a:rPr lang="da-DK" dirty="0"/>
              <a:t> Highly distributed systems have a </a:t>
            </a:r>
            <a:r>
              <a:rPr lang="da-DK" i="1" dirty="0"/>
              <a:t>lot</a:t>
            </a:r>
            <a:r>
              <a:rPr lang="da-DK" dirty="0"/>
              <a:t> of failure modes that needs to be addressed</a:t>
            </a:r>
          </a:p>
          <a:p>
            <a:pPr lvl="2"/>
            <a:r>
              <a:rPr lang="da-DK" i="1" dirty="0"/>
              <a:t>Will return to </a:t>
            </a:r>
            <a:r>
              <a:rPr lang="da-DK" i="1" dirty="0" err="1"/>
              <a:t>Nygard</a:t>
            </a:r>
            <a:r>
              <a:rPr lang="da-DK" i="1" dirty="0"/>
              <a:t> and </a:t>
            </a:r>
            <a:r>
              <a:rPr lang="da-DK" i="1" dirty="0" err="1"/>
              <a:t>techniques</a:t>
            </a:r>
            <a:r>
              <a:rPr lang="da-DK" i="1" dirty="0"/>
              <a:t> in </a:t>
            </a:r>
            <a:r>
              <a:rPr lang="da-DK" i="1" dirty="0" err="1"/>
              <a:t>next</a:t>
            </a:r>
            <a:r>
              <a:rPr lang="da-DK" i="1" dirty="0"/>
              <a:t> </a:t>
            </a:r>
            <a:r>
              <a:rPr lang="da-DK" i="1" dirty="0" err="1"/>
              <a:t>course</a:t>
            </a:r>
            <a:r>
              <a:rPr lang="da-DK" i="1" dirty="0"/>
              <a:t>!</a:t>
            </a:r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1F717-4713-4229-A41A-ECDE935A1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614B2-18EC-41E1-B0BE-BA4C2A324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10A1E-B9AD-4ACF-8987-D235F8F98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15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8563C-034B-4917-93AF-DF9F969F5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Key Benefits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F4908-7605-423F-A457-A12AB7228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Scaling</a:t>
            </a:r>
          </a:p>
          <a:p>
            <a:pPr lvl="1"/>
            <a:r>
              <a:rPr lang="da-DK" dirty="0"/>
              <a:t>Just scale the microservice that needs scaling</a:t>
            </a:r>
            <a:endParaRPr lang="en-US" dirty="0"/>
          </a:p>
          <a:p>
            <a:pPr lvl="2"/>
            <a:r>
              <a:rPr lang="da-DK" dirty="0"/>
              <a:t>Opposite monolith system: all things scale together</a:t>
            </a:r>
          </a:p>
          <a:p>
            <a:pPr lvl="1"/>
            <a:r>
              <a:rPr lang="da-DK" dirty="0"/>
              <a:t>Utilize on-demand provisioning of VMs to scale automatically</a:t>
            </a:r>
          </a:p>
          <a:p>
            <a:r>
              <a:rPr lang="da-DK" dirty="0"/>
              <a:t>Ease of Deployment</a:t>
            </a:r>
          </a:p>
          <a:p>
            <a:pPr lvl="1"/>
            <a:r>
              <a:rPr lang="da-DK" dirty="0"/>
              <a:t>A one-line bug fix in one service only means one service to redeploy</a:t>
            </a:r>
          </a:p>
          <a:p>
            <a:pPr lvl="2"/>
            <a:r>
              <a:rPr lang="da-DK" dirty="0"/>
              <a:t>And rollback is also much easier</a:t>
            </a:r>
          </a:p>
          <a:p>
            <a:pPr lvl="2"/>
            <a:r>
              <a:rPr lang="da-DK" dirty="0"/>
              <a:t>Opposite monolith system: full redeployment of monolith</a:t>
            </a:r>
          </a:p>
          <a:p>
            <a:pPr lvl="3"/>
            <a:r>
              <a:rPr lang="da-DK" dirty="0"/>
              <a:t>Fear of breaking stuff =&gt; changes accumulate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81D9F-8F4B-4B04-9A2C-F42404918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2BECD-3752-4FE6-B313-DE4D7B171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5149A-E6D7-4B3C-ABB5-7733CA19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6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A1EE3-18EC-43A7-A4DE-0C7D1A3C3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Key Benefits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63E3F-FC78-4B5D-B17A-4777F1D4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Organization Alignment</a:t>
            </a:r>
          </a:p>
          <a:p>
            <a:pPr lvl="1"/>
            <a:r>
              <a:rPr lang="da-DK" dirty="0"/>
              <a:t>Small teams on small service – align organization and architecture</a:t>
            </a:r>
          </a:p>
          <a:p>
            <a:pPr lvl="2"/>
            <a:r>
              <a:rPr lang="da-DK" dirty="0"/>
              <a:t>Smaller teams on smaller code bases are more efficient</a:t>
            </a:r>
          </a:p>
          <a:p>
            <a:r>
              <a:rPr lang="da-DK" dirty="0"/>
              <a:t>Composability</a:t>
            </a:r>
          </a:p>
          <a:p>
            <a:pPr lvl="1"/>
            <a:r>
              <a:rPr lang="da-DK" dirty="0"/>
              <a:t>Functionality consumed in different ways for different purposes</a:t>
            </a:r>
          </a:p>
          <a:p>
            <a:r>
              <a:rPr lang="da-DK" dirty="0"/>
              <a:t>Optimizing for Replacability</a:t>
            </a:r>
          </a:p>
          <a:p>
            <a:pPr lvl="1"/>
            <a:r>
              <a:rPr lang="da-DK" dirty="0"/>
              <a:t>Out of date services are easier to replace because its small size</a:t>
            </a:r>
          </a:p>
          <a:p>
            <a:pPr lvl="2"/>
            <a:r>
              <a:rPr lang="da-DK" dirty="0"/>
              <a:t>Opposite: That monster COBOL system everybody is afraid of...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ECEFC-B92E-4778-822F-64E6A05DE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A9186-FD46-4B74-9FFF-3A3440EA9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4A28D-FECC-40CE-8F6A-5E984A23A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14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61125-EA07-4A73-9C29-AB280D6A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F7490-D987-4701-B883-8EC2C7C90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Actually, I find Fowler has a more precise defintion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Stay tuned – we </a:t>
            </a:r>
            <a:r>
              <a:rPr lang="da-DK" i="1" dirty="0">
                <a:sym typeface="Wingdings" panose="05000000000000000000" pitchFamily="2" charset="2"/>
              </a:rPr>
              <a:t>will</a:t>
            </a:r>
            <a:r>
              <a:rPr lang="da-DK" dirty="0">
                <a:sym typeface="Wingdings" panose="05000000000000000000" pitchFamily="2" charset="2"/>
              </a:rPr>
              <a:t> return in the second </a:t>
            </a:r>
            <a:r>
              <a:rPr lang="da-DK" dirty="0" err="1">
                <a:sym typeface="Wingdings" panose="05000000000000000000" pitchFamily="2" charset="2"/>
              </a:rPr>
              <a:t>course</a:t>
            </a:r>
            <a:r>
              <a:rPr lang="da-DK" dirty="0">
                <a:sym typeface="Wingdings" panose="05000000000000000000" pitchFamily="2" charset="2"/>
              </a:rPr>
              <a:t> !!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And the </a:t>
            </a:r>
            <a:r>
              <a:rPr lang="da-DK" dirty="0" err="1">
                <a:sym typeface="Wingdings" panose="05000000000000000000" pitchFamily="2" charset="2"/>
              </a:rPr>
              <a:t>failure</a:t>
            </a:r>
            <a:r>
              <a:rPr lang="da-DK" dirty="0">
                <a:sym typeface="Wingdings" panose="05000000000000000000" pitchFamily="2" charset="2"/>
              </a:rPr>
              <a:t> mode </a:t>
            </a:r>
            <a:br>
              <a:rPr lang="da-DK" dirty="0">
                <a:sym typeface="Wingdings" panose="05000000000000000000" pitchFamily="2" charset="2"/>
              </a:rPr>
            </a:br>
            <a:r>
              <a:rPr lang="da-DK" dirty="0">
                <a:sym typeface="Wingdings" panose="05000000000000000000" pitchFamily="2" charset="2"/>
              </a:rPr>
              <a:t>handling…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DB6E2-D5BE-4D68-8B81-871C09A6F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BC4FD-DCDD-49B5-B102-2A8D28786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05D57-5DEC-4600-A662-34A0F41C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73824E-1480-4357-961E-2E9B2F37D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400300"/>
            <a:ext cx="30956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691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460</Words>
  <Application>Microsoft Office PowerPoint</Application>
  <PresentationFormat>On-screen Show (16:10)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Microservices and DevOps</vt:lpstr>
      <vt:lpstr>Microservices</vt:lpstr>
      <vt:lpstr>Definition</vt:lpstr>
      <vt:lpstr>Defining Characteristics</vt:lpstr>
      <vt:lpstr>Key Benefits</vt:lpstr>
      <vt:lpstr>Key Benefits</vt:lpstr>
      <vt:lpstr>Key Benefits</vt:lpstr>
      <vt:lpstr>Key Benefits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76</cp:revision>
  <dcterms:created xsi:type="dcterms:W3CDTF">2006-08-16T00:00:00Z</dcterms:created>
  <dcterms:modified xsi:type="dcterms:W3CDTF">2021-07-01T07:27:00Z</dcterms:modified>
</cp:coreProperties>
</file>